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31" Type="http://schemas.openxmlformats.org/officeDocument/2006/relationships/slide" Target="slides/slide26.xml"/><Relationship Id="rId75" Type="http://schemas.openxmlformats.org/officeDocument/2006/relationships/slide" Target="slides/slide70.xml"/><Relationship Id="rId30" Type="http://schemas.openxmlformats.org/officeDocument/2006/relationships/slide" Target="slides/slide25.xml"/><Relationship Id="rId74" Type="http://schemas.openxmlformats.org/officeDocument/2006/relationships/slide" Target="slides/slide69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76" Type="http://schemas.openxmlformats.org/officeDocument/2006/relationships/slide" Target="slides/slide71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slide" Target="slides/slide63.xml"/><Relationship Id="rId23" Type="http://schemas.openxmlformats.org/officeDocument/2006/relationships/slide" Target="slides/slide18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slide" Target="slides/slide6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52f0b90b21_0_3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252f0b90b21_0_3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52f0b90b21_0_3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52f0b90b21_0_3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52f0b90b21_0_3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252f0b90b21_0_3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53e4aed4d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253e4aed4d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53e4aed4d2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253e4aed4d2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5429a11fa8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25429a11fa8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25429a11fa8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25429a11fa8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5429a11fa8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25429a11fa8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5429a11fa8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25429a11fa8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5429a11fa8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25429a11fa8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252f0b90b21_0_2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252f0b90b21_0_2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25429a11fa8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25429a11fa8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5418bb26be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25418bb26be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5418bb26be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25418bb26be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5418bb26be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25418bb26be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25418bb26be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25418bb26be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25418bb26be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25418bb26be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25418bb26be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25418bb26be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25418bb26be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25418bb26be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25418bb26be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25418bb26be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22accdd798d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22accdd798d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52f0b90b21_0_2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252f0b90b21_0_2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22accdd798d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22accdd798d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22accdd798d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22accdd798d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22accdd798d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22accdd798d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22ad7c6de7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22ad7c6de7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22ad7c6de7f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22ad7c6de7f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22ad7c6de7f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22ad7c6de7f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22ad7c6de7f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22ad7c6de7f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22ad7c6de7f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22ad7c6de7f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22ad7c6de7f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22ad7c6de7f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22ad7c6de7f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22ad7c6de7f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252f0b90b21_0_2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252f0b90b21_0_2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22ad7c6de7f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22ad7c6de7f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54c8de4e4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254c8de4e4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54c8de4e40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254c8de4e40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254c8de4e40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254c8de4e40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254c8de4e40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254c8de4e40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254c8de4e40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254c8de4e40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254c8de4e40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254c8de4e40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255039bc6e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255039bc6e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255039bc6ed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255039bc6ed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255039bc6ed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255039bc6ed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52f0b90b21_0_2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252f0b90b21_0_2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255039bc6ed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255039bc6ed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2557927de1c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2557927de1c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2557927de1c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2557927de1c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2557927de1c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2557927de1c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256cb60e9c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256cb60e9c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256cddd6be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256cddd6be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256cb60e9cd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256cb60e9cd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256cb60e9cd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256cb60e9cd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2599602c84c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2599602c84c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256cddd6be6_2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256cddd6be6_2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52f0b90b21_0_2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252f0b90b21_0_2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2599602c84c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2599602c84c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256cddd6be6_2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256cddd6be6_2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256cddd6be6_2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256cddd6be6_2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2599602c84c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2599602c84c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256cddd6be6_2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256cddd6be6_2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2599602c84c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2599602c84c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2599602c84c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2599602c84c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2599602c84c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2599602c84c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2599602c84c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2599602c84c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2599602c84c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2599602c84c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52f0b90b21_0_2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252f0b90b21_0_2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2599602c84c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2599602c84c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22f11847ce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22f11847ce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52f0b90b21_0_2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252f0b90b21_0_2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52f0b90b21_0_3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252f0b90b21_0_3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1">
  <p:cSld name="TITLE_1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2" name="Google Shape;52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github.com/nsg-ethz/p4-learning/tree/master/exercises/01-Reflector" TargetMode="External"/><Relationship Id="rId4" Type="http://schemas.openxmlformats.org/officeDocument/2006/relationships/image" Target="../media/image9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8.png"/><Relationship Id="rId8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github.com/nsg-ethz/p4-learning/tree/master/exercises/02-Repeater/thrift" TargetMode="External"/><Relationship Id="rId4" Type="http://schemas.openxmlformats.org/officeDocument/2006/relationships/image" Target="../media/image6.png"/><Relationship Id="rId5" Type="http://schemas.openxmlformats.org/officeDocument/2006/relationships/image" Target="../media/image3.png"/><Relationship Id="rId6" Type="http://schemas.openxmlformats.org/officeDocument/2006/relationships/image" Target="../media/image30.png"/><Relationship Id="rId7" Type="http://schemas.openxmlformats.org/officeDocument/2006/relationships/image" Target="../media/image2.png"/><Relationship Id="rId8" Type="http://schemas.openxmlformats.org/officeDocument/2006/relationships/image" Target="../media/image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6.png"/><Relationship Id="rId4" Type="http://schemas.openxmlformats.org/officeDocument/2006/relationships/hyperlink" Target="https://github.com/nsg-ethz/p4-learning/tree/master/exercises/03-L2_Basic_forwarding/thrift" TargetMode="External"/><Relationship Id="rId9" Type="http://schemas.openxmlformats.org/officeDocument/2006/relationships/image" Target="../media/image20.png"/><Relationship Id="rId5" Type="http://schemas.openxmlformats.org/officeDocument/2006/relationships/image" Target="../media/image14.png"/><Relationship Id="rId6" Type="http://schemas.openxmlformats.org/officeDocument/2006/relationships/image" Target="../media/image12.png"/><Relationship Id="rId7" Type="http://schemas.openxmlformats.org/officeDocument/2006/relationships/image" Target="../media/image11.png"/><Relationship Id="rId8" Type="http://schemas.openxmlformats.org/officeDocument/2006/relationships/image" Target="../media/image1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github.com/nsg-ethz/p4-learning/tree/master/exercises/03-L2_Flooding/thrift" TargetMode="External"/><Relationship Id="rId4" Type="http://schemas.openxmlformats.org/officeDocument/2006/relationships/image" Target="../media/image2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s://github.com/nsg-ethz/p4-learning/tree/master/exercises/04-L2_Learning/thrift" TargetMode="External"/><Relationship Id="rId4" Type="http://schemas.openxmlformats.org/officeDocument/2006/relationships/image" Target="../media/image1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9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6.png"/><Relationship Id="rId4" Type="http://schemas.openxmlformats.org/officeDocument/2006/relationships/image" Target="../media/image25.png"/><Relationship Id="rId5" Type="http://schemas.openxmlformats.org/officeDocument/2006/relationships/image" Target="../media/image39.png"/><Relationship Id="rId6" Type="http://schemas.openxmlformats.org/officeDocument/2006/relationships/image" Target="../media/image29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4.xml"/><Relationship Id="rId3" Type="http://schemas.openxmlformats.org/officeDocument/2006/relationships/hyperlink" Target="https://github.com/nsg-ethz/p4-learning/tree/master/exercises/05-ECMP" TargetMode="External"/><Relationship Id="rId4" Type="http://schemas.openxmlformats.org/officeDocument/2006/relationships/image" Target="../media/image28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2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0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8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4.png"/><Relationship Id="rId4" Type="http://schemas.openxmlformats.org/officeDocument/2006/relationships/image" Target="../media/image33.png"/><Relationship Id="rId5" Type="http://schemas.openxmlformats.org/officeDocument/2006/relationships/image" Target="../media/image27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4.png"/><Relationship Id="rId4" Type="http://schemas.openxmlformats.org/officeDocument/2006/relationships/image" Target="../media/image43.png"/><Relationship Id="rId5" Type="http://schemas.openxmlformats.org/officeDocument/2006/relationships/image" Target="../media/image3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6.png"/><Relationship Id="rId4" Type="http://schemas.openxmlformats.org/officeDocument/2006/relationships/image" Target="../media/image44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60.png"/><Relationship Id="rId4" Type="http://schemas.openxmlformats.org/officeDocument/2006/relationships/hyperlink" Target="https://github.com/nsg-ethz/p4-learning/tree/master/exercises/08-Simple_Routing/thrift" TargetMode="External"/><Relationship Id="rId5" Type="http://schemas.openxmlformats.org/officeDocument/2006/relationships/image" Target="../media/image45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68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1.png"/><Relationship Id="rId4" Type="http://schemas.openxmlformats.org/officeDocument/2006/relationships/hyperlink" Target="https://github.com/nsg-ethz/p4-learning/tree/master/exercises/09-Traceroutable" TargetMode="Externa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54.png"/><Relationship Id="rId4" Type="http://schemas.openxmlformats.org/officeDocument/2006/relationships/image" Target="../media/image66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55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59.png"/><Relationship Id="rId4" Type="http://schemas.openxmlformats.org/officeDocument/2006/relationships/image" Target="../media/image4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48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64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52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57.png"/><Relationship Id="rId4" Type="http://schemas.openxmlformats.org/officeDocument/2006/relationships/image" Target="../media/image51.png"/><Relationship Id="rId5" Type="http://schemas.openxmlformats.org/officeDocument/2006/relationships/image" Target="../media/image50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58.png"/><Relationship Id="rId4" Type="http://schemas.openxmlformats.org/officeDocument/2006/relationships/image" Target="../media/image53.png"/><Relationship Id="rId5" Type="http://schemas.openxmlformats.org/officeDocument/2006/relationships/image" Target="../media/image61.png"/><Relationship Id="rId6" Type="http://schemas.openxmlformats.org/officeDocument/2006/relationships/image" Target="../media/image5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70.png"/><Relationship Id="rId4" Type="http://schemas.openxmlformats.org/officeDocument/2006/relationships/image" Target="../media/image84.png"/><Relationship Id="rId5" Type="http://schemas.openxmlformats.org/officeDocument/2006/relationships/image" Target="../media/image78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63.png"/><Relationship Id="rId4" Type="http://schemas.openxmlformats.org/officeDocument/2006/relationships/image" Target="../media/image62.png"/><Relationship Id="rId5" Type="http://schemas.openxmlformats.org/officeDocument/2006/relationships/image" Target="../media/image65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67.png"/><Relationship Id="rId4" Type="http://schemas.openxmlformats.org/officeDocument/2006/relationships/image" Target="../media/image81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72.png"/><Relationship Id="rId4" Type="http://schemas.openxmlformats.org/officeDocument/2006/relationships/image" Target="../media/image75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76.png"/><Relationship Id="rId4" Type="http://schemas.openxmlformats.org/officeDocument/2006/relationships/image" Target="../media/image69.png"/><Relationship Id="rId5" Type="http://schemas.openxmlformats.org/officeDocument/2006/relationships/image" Target="../media/image77.png"/><Relationship Id="rId6" Type="http://schemas.openxmlformats.org/officeDocument/2006/relationships/image" Target="../media/image79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85.png"/><Relationship Id="rId4" Type="http://schemas.openxmlformats.org/officeDocument/2006/relationships/image" Target="../media/image83.png"/><Relationship Id="rId5" Type="http://schemas.openxmlformats.org/officeDocument/2006/relationships/image" Target="../media/image73.png"/><Relationship Id="rId6" Type="http://schemas.openxmlformats.org/officeDocument/2006/relationships/image" Target="../media/image71.png"/><Relationship Id="rId7" Type="http://schemas.openxmlformats.org/officeDocument/2006/relationships/image" Target="../media/image7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82.png"/><Relationship Id="rId4" Type="http://schemas.openxmlformats.org/officeDocument/2006/relationships/image" Target="../media/image80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1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4"/>
          <p:cNvSpPr txBox="1"/>
          <p:nvPr/>
        </p:nvSpPr>
        <p:spPr>
          <a:xfrm>
            <a:off x="0" y="0"/>
            <a:ext cx="3000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6738" y="1349538"/>
            <a:ext cx="8010525" cy="2981325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3"/>
          <p:cNvSpPr txBox="1"/>
          <p:nvPr/>
        </p:nvSpPr>
        <p:spPr>
          <a:xfrm>
            <a:off x="373480" y="231600"/>
            <a:ext cx="844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Leaf Sw1 </a:t>
            </a:r>
            <a:r>
              <a:rPr lang="en-GB"/>
              <a:t>ICMP H1</a:t>
            </a:r>
            <a:endParaRPr/>
          </a:p>
        </p:txBody>
      </p:sp>
      <p:cxnSp>
        <p:nvCxnSpPr>
          <p:cNvPr id="129" name="Google Shape;129;p23"/>
          <p:cNvCxnSpPr/>
          <p:nvPr/>
        </p:nvCxnSpPr>
        <p:spPr>
          <a:xfrm flipH="1">
            <a:off x="937125" y="3238200"/>
            <a:ext cx="333000" cy="311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0" name="Google Shape;130;p23"/>
          <p:cNvSpPr txBox="1"/>
          <p:nvPr/>
        </p:nvSpPr>
        <p:spPr>
          <a:xfrm>
            <a:off x="0" y="4743300"/>
            <a:ext cx="914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H1 ping H2 from different network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6738" y="1349538"/>
            <a:ext cx="8010525" cy="2981325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5"/>
          <p:cNvSpPr txBox="1"/>
          <p:nvPr/>
        </p:nvSpPr>
        <p:spPr>
          <a:xfrm>
            <a:off x="373480" y="231600"/>
            <a:ext cx="844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H1 TCP/HTTP DNS Server</a:t>
            </a:r>
            <a:endParaRPr/>
          </a:p>
        </p:txBody>
      </p:sp>
      <p:cxnSp>
        <p:nvCxnSpPr>
          <p:cNvPr id="141" name="Google Shape;141;p25"/>
          <p:cNvCxnSpPr/>
          <p:nvPr/>
        </p:nvCxnSpPr>
        <p:spPr>
          <a:xfrm flipH="1" rot="10800000">
            <a:off x="894300" y="3238225"/>
            <a:ext cx="386400" cy="365100"/>
          </a:xfrm>
          <a:prstGeom prst="straightConnector1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2" name="Google Shape;142;p25"/>
          <p:cNvSpPr txBox="1"/>
          <p:nvPr/>
        </p:nvSpPr>
        <p:spPr>
          <a:xfrm>
            <a:off x="0" y="4527900"/>
            <a:ext cx="9144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H1 access internet after ARP between (H1-Leaf Sw1, Leaf Sw1-Spine SW1, Spine SW1- Edge Router, Edge Router -ISP)</a:t>
            </a:r>
            <a:endParaRPr/>
          </a:p>
        </p:txBody>
      </p:sp>
      <p:cxnSp>
        <p:nvCxnSpPr>
          <p:cNvPr id="143" name="Google Shape;143;p25"/>
          <p:cNvCxnSpPr/>
          <p:nvPr/>
        </p:nvCxnSpPr>
        <p:spPr>
          <a:xfrm flipH="1" rot="10800000">
            <a:off x="1669525" y="2551050"/>
            <a:ext cx="545700" cy="385800"/>
          </a:xfrm>
          <a:prstGeom prst="straightConnector1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4" name="Google Shape;144;p25"/>
          <p:cNvCxnSpPr/>
          <p:nvPr/>
        </p:nvCxnSpPr>
        <p:spPr>
          <a:xfrm flipH="1" rot="10800000">
            <a:off x="2756125" y="2411300"/>
            <a:ext cx="1155600" cy="44400"/>
          </a:xfrm>
          <a:prstGeom prst="straightConnector1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5" name="Google Shape;145;p25"/>
          <p:cNvCxnSpPr/>
          <p:nvPr/>
        </p:nvCxnSpPr>
        <p:spPr>
          <a:xfrm flipH="1" rot="10800000">
            <a:off x="4272250" y="1992675"/>
            <a:ext cx="423300" cy="325500"/>
          </a:xfrm>
          <a:prstGeom prst="straightConnector1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6" name="Google Shape;146;p25"/>
          <p:cNvCxnSpPr/>
          <p:nvPr/>
        </p:nvCxnSpPr>
        <p:spPr>
          <a:xfrm flipH="1" rot="10800000">
            <a:off x="5165575" y="1573750"/>
            <a:ext cx="700500" cy="241800"/>
          </a:xfrm>
          <a:prstGeom prst="straightConnector1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7" name="Google Shape;147;p25"/>
          <p:cNvCxnSpPr/>
          <p:nvPr/>
        </p:nvCxnSpPr>
        <p:spPr>
          <a:xfrm flipH="1">
            <a:off x="5307475" y="1914275"/>
            <a:ext cx="558600" cy="174900"/>
          </a:xfrm>
          <a:prstGeom prst="straightConnector1">
            <a:avLst/>
          </a:prstGeom>
          <a:noFill/>
          <a:ln cap="flat" cmpd="sng" w="19050">
            <a:solidFill>
              <a:srgbClr val="4A86E8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8" name="Google Shape;148;p25"/>
          <p:cNvCxnSpPr/>
          <p:nvPr/>
        </p:nvCxnSpPr>
        <p:spPr>
          <a:xfrm flipH="1">
            <a:off x="4571850" y="2196625"/>
            <a:ext cx="295500" cy="259200"/>
          </a:xfrm>
          <a:prstGeom prst="straightConnector1">
            <a:avLst/>
          </a:prstGeom>
          <a:noFill/>
          <a:ln cap="flat" cmpd="sng" w="19050">
            <a:solidFill>
              <a:srgbClr val="4A86E8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9" name="Google Shape;149;p25"/>
          <p:cNvCxnSpPr/>
          <p:nvPr/>
        </p:nvCxnSpPr>
        <p:spPr>
          <a:xfrm flipH="1" rot="10800000">
            <a:off x="4461375" y="2572350"/>
            <a:ext cx="1329600" cy="42000"/>
          </a:xfrm>
          <a:prstGeom prst="straightConnector1">
            <a:avLst/>
          </a:prstGeom>
          <a:noFill/>
          <a:ln cap="flat" cmpd="sng" w="19050">
            <a:solidFill>
              <a:srgbClr val="4A86E8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0" name="Google Shape;150;p25"/>
          <p:cNvCxnSpPr/>
          <p:nvPr/>
        </p:nvCxnSpPr>
        <p:spPr>
          <a:xfrm flipH="1">
            <a:off x="1806975" y="2604675"/>
            <a:ext cx="4424100" cy="751800"/>
          </a:xfrm>
          <a:prstGeom prst="straightConnector1">
            <a:avLst/>
          </a:prstGeom>
          <a:noFill/>
          <a:ln cap="flat" cmpd="sng" w="19050">
            <a:solidFill>
              <a:srgbClr val="4A86E8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1" name="Google Shape;151;p25"/>
          <p:cNvCxnSpPr/>
          <p:nvPr/>
        </p:nvCxnSpPr>
        <p:spPr>
          <a:xfrm flipH="1">
            <a:off x="1109250" y="3549625"/>
            <a:ext cx="225300" cy="246900"/>
          </a:xfrm>
          <a:prstGeom prst="straightConnector1">
            <a:avLst/>
          </a:prstGeom>
          <a:noFill/>
          <a:ln cap="flat" cmpd="sng" w="19050">
            <a:solidFill>
              <a:srgbClr val="4A86E8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7"/>
          <p:cNvSpPr txBox="1"/>
          <p:nvPr/>
        </p:nvSpPr>
        <p:spPr>
          <a:xfrm>
            <a:off x="0" y="0"/>
            <a:ext cx="4572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u="sng">
                <a:solidFill>
                  <a:schemeClr val="hlink"/>
                </a:solidFill>
                <a:hlinkClick r:id="rId3"/>
              </a:rPr>
              <a:t>https://github.com/nsg-ethz/p4-learning/tree/master/exercises/01-Reflector</a:t>
            </a:r>
            <a:r>
              <a:rPr lang="en-GB" sz="1000">
                <a:solidFill>
                  <a:schemeClr val="dk1"/>
                </a:solidFill>
              </a:rPr>
              <a:t> </a:t>
            </a:r>
            <a:endParaRPr sz="1000"/>
          </a:p>
        </p:txBody>
      </p:sp>
      <p:pic>
        <p:nvPicPr>
          <p:cNvPr id="161" name="Google Shape;161;p27"/>
          <p:cNvPicPr preferRelativeResize="0"/>
          <p:nvPr/>
        </p:nvPicPr>
        <p:blipFill rotWithShape="1">
          <a:blip r:embed="rId4">
            <a:alphaModFix/>
          </a:blip>
          <a:srcRect b="5497" l="10976" r="8371" t="4679"/>
          <a:stretch/>
        </p:blipFill>
        <p:spPr>
          <a:xfrm>
            <a:off x="0" y="2533850"/>
            <a:ext cx="1375200" cy="26096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62" name="Google Shape;162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75200" y="3924900"/>
            <a:ext cx="3121649" cy="121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72000" y="0"/>
            <a:ext cx="4572000" cy="15214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71997" y="1632025"/>
            <a:ext cx="4572000" cy="23291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572000" y="4071697"/>
            <a:ext cx="4572000" cy="10717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9"/>
          <p:cNvSpPr txBox="1"/>
          <p:nvPr/>
        </p:nvSpPr>
        <p:spPr>
          <a:xfrm>
            <a:off x="0" y="0"/>
            <a:ext cx="4713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u="sng">
                <a:solidFill>
                  <a:schemeClr val="hlink"/>
                </a:solidFill>
                <a:hlinkClick r:id="rId3"/>
              </a:rPr>
              <a:t>https://github.com/nsg-ethz/p4-learning/tree/master/exercises/02-Repeater/thrift</a:t>
            </a:r>
            <a:r>
              <a:rPr lang="en-GB" sz="1000">
                <a:solidFill>
                  <a:schemeClr val="dk1"/>
                </a:solidFill>
              </a:rPr>
              <a:t> </a:t>
            </a:r>
            <a:endParaRPr/>
          </a:p>
        </p:txBody>
      </p:sp>
      <p:pic>
        <p:nvPicPr>
          <p:cNvPr id="175" name="Google Shape;175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38700"/>
            <a:ext cx="2773223" cy="16690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76" name="Google Shape;176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2007699"/>
            <a:ext cx="6010274" cy="3135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10275" y="3423600"/>
            <a:ext cx="3133726" cy="11232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10275" y="4665950"/>
            <a:ext cx="3133725" cy="4775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010275" y="0"/>
            <a:ext cx="3133725" cy="19956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38700"/>
            <a:ext cx="2118850" cy="19213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89" name="Google Shape;189;p31"/>
          <p:cNvSpPr txBox="1"/>
          <p:nvPr/>
        </p:nvSpPr>
        <p:spPr>
          <a:xfrm>
            <a:off x="0" y="0"/>
            <a:ext cx="5384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u="sng">
                <a:solidFill>
                  <a:schemeClr val="hlink"/>
                </a:solidFill>
                <a:hlinkClick r:id="rId4"/>
              </a:rPr>
              <a:t>https://github.com/nsg-ethz/p4-learning/tree/master/exercises/03-L2_Basic_forwarding/thrift</a:t>
            </a:r>
            <a:r>
              <a:rPr lang="en-GB" sz="1000">
                <a:solidFill>
                  <a:schemeClr val="dk1"/>
                </a:solidFill>
              </a:rPr>
              <a:t> </a:t>
            </a:r>
            <a:endParaRPr/>
          </a:p>
        </p:txBody>
      </p:sp>
      <p:pic>
        <p:nvPicPr>
          <p:cNvPr id="190" name="Google Shape;190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2260025"/>
            <a:ext cx="2077909" cy="84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3101950"/>
            <a:ext cx="3327399" cy="204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118850" y="338700"/>
            <a:ext cx="3081850" cy="113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3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200700" y="338700"/>
            <a:ext cx="3943299" cy="325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3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200700" y="3680050"/>
            <a:ext cx="4005625" cy="9386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6738" y="1349538"/>
            <a:ext cx="8010525" cy="2981325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5"/>
          <p:cNvSpPr txBox="1"/>
          <p:nvPr/>
        </p:nvSpPr>
        <p:spPr>
          <a:xfrm>
            <a:off x="373480" y="231600"/>
            <a:ext cx="844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H1 ARP Leaf Sw1</a:t>
            </a:r>
            <a:endParaRPr/>
          </a:p>
        </p:txBody>
      </p:sp>
      <p:cxnSp>
        <p:nvCxnSpPr>
          <p:cNvPr id="65" name="Google Shape;65;p15"/>
          <p:cNvCxnSpPr/>
          <p:nvPr/>
        </p:nvCxnSpPr>
        <p:spPr>
          <a:xfrm flipH="1" rot="10800000">
            <a:off x="894300" y="3205875"/>
            <a:ext cx="397200" cy="333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6" name="Google Shape;66;p15"/>
          <p:cNvSpPr txBox="1"/>
          <p:nvPr/>
        </p:nvSpPr>
        <p:spPr>
          <a:xfrm>
            <a:off x="0" y="4743300"/>
            <a:ext cx="914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H1 ping H2 from different network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3"/>
          <p:cNvSpPr txBox="1"/>
          <p:nvPr/>
        </p:nvSpPr>
        <p:spPr>
          <a:xfrm>
            <a:off x="0" y="0"/>
            <a:ext cx="4940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u="sng">
                <a:solidFill>
                  <a:schemeClr val="hlink"/>
                </a:solidFill>
                <a:hlinkClick r:id="rId3"/>
              </a:rPr>
              <a:t>https://github.com/nsg-ethz/p4-learning/tree/master/exercises/03-L2_Flooding/thrift</a:t>
            </a:r>
            <a:r>
              <a:rPr lang="en-GB" sz="1000">
                <a:solidFill>
                  <a:schemeClr val="dk1"/>
                </a:solidFill>
              </a:rPr>
              <a:t> </a:t>
            </a:r>
            <a:endParaRPr/>
          </a:p>
        </p:txBody>
      </p:sp>
      <p:pic>
        <p:nvPicPr>
          <p:cNvPr id="204" name="Google Shape;204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38700"/>
            <a:ext cx="1875575" cy="1784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234500"/>
            <a:ext cx="8839204" cy="29089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419450"/>
            <a:ext cx="8839199" cy="27240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21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903475"/>
            <a:ext cx="8839204" cy="22400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Google Shape;22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12574"/>
            <a:ext cx="7662551" cy="4530926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37"/>
          <p:cNvSpPr txBox="1"/>
          <p:nvPr/>
        </p:nvSpPr>
        <p:spPr>
          <a:xfrm>
            <a:off x="83575" y="103575"/>
            <a:ext cx="7297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Broadcast all port - sending port will also receive the broadcast which is not correct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Google Shape;23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21775"/>
            <a:ext cx="6997970" cy="4530925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38"/>
          <p:cNvSpPr txBox="1"/>
          <p:nvPr/>
        </p:nvSpPr>
        <p:spPr>
          <a:xfrm>
            <a:off x="83575" y="103575"/>
            <a:ext cx="7297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Broadcast other port - sending port will not receive the broadcast which is correct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Google Shape;23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21775"/>
            <a:ext cx="7928509" cy="4521725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39"/>
          <p:cNvSpPr txBox="1"/>
          <p:nvPr/>
        </p:nvSpPr>
        <p:spPr>
          <a:xfrm>
            <a:off x="83575" y="103575"/>
            <a:ext cx="7297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Broadcast other port - pingall success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41"/>
          <p:cNvSpPr txBox="1"/>
          <p:nvPr/>
        </p:nvSpPr>
        <p:spPr>
          <a:xfrm>
            <a:off x="0" y="0"/>
            <a:ext cx="4940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u="sng">
                <a:solidFill>
                  <a:schemeClr val="hlink"/>
                </a:solidFill>
                <a:hlinkClick r:id="rId3"/>
              </a:rPr>
              <a:t>https://github.com/nsg-ethz/p4-learning/tree/master/exercises/04-L2_Learning/thrift</a:t>
            </a:r>
            <a:r>
              <a:rPr lang="en-GB" sz="1000"/>
              <a:t> </a:t>
            </a:r>
            <a:endParaRPr/>
          </a:p>
        </p:txBody>
      </p:sp>
      <p:pic>
        <p:nvPicPr>
          <p:cNvPr id="247" name="Google Shape;247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38700"/>
            <a:ext cx="2270075" cy="20998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62825"/>
            <a:ext cx="7640449" cy="4580675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42"/>
          <p:cNvSpPr txBox="1"/>
          <p:nvPr/>
        </p:nvSpPr>
        <p:spPr>
          <a:xfrm>
            <a:off x="0" y="0"/>
            <a:ext cx="4940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Before pingall - table is empty, nothing is learned yet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6738" y="1349538"/>
            <a:ext cx="8010525" cy="2981325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6"/>
          <p:cNvSpPr txBox="1"/>
          <p:nvPr/>
        </p:nvSpPr>
        <p:spPr>
          <a:xfrm>
            <a:off x="373480" y="231600"/>
            <a:ext cx="844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 Leaf Sw1 </a:t>
            </a:r>
            <a:r>
              <a:rPr lang="en-GB"/>
              <a:t>ARP H1</a:t>
            </a:r>
            <a:endParaRPr/>
          </a:p>
        </p:txBody>
      </p:sp>
      <p:cxnSp>
        <p:nvCxnSpPr>
          <p:cNvPr id="73" name="Google Shape;73;p16"/>
          <p:cNvCxnSpPr/>
          <p:nvPr/>
        </p:nvCxnSpPr>
        <p:spPr>
          <a:xfrm flipH="1">
            <a:off x="937125" y="3238200"/>
            <a:ext cx="333000" cy="311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4" name="Google Shape;74;p16"/>
          <p:cNvSpPr txBox="1"/>
          <p:nvPr/>
        </p:nvSpPr>
        <p:spPr>
          <a:xfrm>
            <a:off x="0" y="4743300"/>
            <a:ext cx="914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H1 ping H2 from different network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3550" y="304800"/>
            <a:ext cx="5333767" cy="4838699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43"/>
          <p:cNvSpPr txBox="1"/>
          <p:nvPr/>
        </p:nvSpPr>
        <p:spPr>
          <a:xfrm>
            <a:off x="0" y="0"/>
            <a:ext cx="4519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After </a:t>
            </a:r>
            <a:r>
              <a:rPr lang="en-GB" sz="1000"/>
              <a:t>pingall - table entries is filled, mac address is mapped to port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Google Shape;26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198" cy="33751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Google Shape;26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3987574" cy="377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69110" y="0"/>
            <a:ext cx="3574890" cy="27322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87572" y="2732250"/>
            <a:ext cx="3864378" cy="241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3863275"/>
            <a:ext cx="2726275" cy="1280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7"/>
          <p:cNvSpPr txBox="1"/>
          <p:nvPr/>
        </p:nvSpPr>
        <p:spPr>
          <a:xfrm>
            <a:off x="0" y="0"/>
            <a:ext cx="5985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3"/>
              </a:rPr>
              <a:t>https://github.com/nsg-ethz/p4-learning/tree/master/exercises/05-ECMP</a:t>
            </a:r>
            <a:r>
              <a:rPr lang="en-GB"/>
              <a:t> </a:t>
            </a:r>
            <a:endParaRPr/>
          </a:p>
        </p:txBody>
      </p:sp>
      <p:pic>
        <p:nvPicPr>
          <p:cNvPr id="282" name="Google Shape;282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00200"/>
            <a:ext cx="4362450" cy="29146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" name="Google Shape;287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44250"/>
            <a:ext cx="8839200" cy="4099244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48"/>
          <p:cNvSpPr txBox="1"/>
          <p:nvPr/>
        </p:nvSpPr>
        <p:spPr>
          <a:xfrm>
            <a:off x="0" y="0"/>
            <a:ext cx="5985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</a:t>
            </a:r>
            <a:r>
              <a:rPr lang="en-GB"/>
              <a:t>efore ping - all interface has no activity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Google Shape;293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8550" y="0"/>
            <a:ext cx="757543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49"/>
          <p:cNvSpPr txBox="1"/>
          <p:nvPr/>
        </p:nvSpPr>
        <p:spPr>
          <a:xfrm>
            <a:off x="0" y="0"/>
            <a:ext cx="156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H1 ping h2 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Google Shape;299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9936" y="0"/>
            <a:ext cx="790406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50"/>
          <p:cNvSpPr txBox="1"/>
          <p:nvPr/>
        </p:nvSpPr>
        <p:spPr>
          <a:xfrm>
            <a:off x="0" y="0"/>
            <a:ext cx="1239900" cy="38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H1 send tcp packet to h2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Packet will move under different 5 tuple hash using different route via load balancing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src ip, dst ip, src port, dst port, protocol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4309369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14169" y="152400"/>
            <a:ext cx="4377431" cy="186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14175" y="2803717"/>
            <a:ext cx="4834625" cy="13408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Google Shape;312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1" cy="268050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985306"/>
            <a:ext cx="5822081" cy="200579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70725" y="2971804"/>
            <a:ext cx="2820878" cy="20327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6738" y="1349538"/>
            <a:ext cx="8010525" cy="2981325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7"/>
          <p:cNvSpPr txBox="1"/>
          <p:nvPr/>
        </p:nvSpPr>
        <p:spPr>
          <a:xfrm>
            <a:off x="373480" y="231600"/>
            <a:ext cx="844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H1 ICMP Leaf Sw1</a:t>
            </a:r>
            <a:endParaRPr/>
          </a:p>
        </p:txBody>
      </p:sp>
      <p:cxnSp>
        <p:nvCxnSpPr>
          <p:cNvPr id="81" name="Google Shape;81;p17"/>
          <p:cNvCxnSpPr/>
          <p:nvPr/>
        </p:nvCxnSpPr>
        <p:spPr>
          <a:xfrm flipH="1" rot="10800000">
            <a:off x="894300" y="3205875"/>
            <a:ext cx="397200" cy="333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2" name="Google Shape;82;p17"/>
          <p:cNvSpPr txBox="1"/>
          <p:nvPr/>
        </p:nvSpPr>
        <p:spPr>
          <a:xfrm>
            <a:off x="0" y="4743300"/>
            <a:ext cx="914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H1 ping H2 from different network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" name="Google Shape;319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199" cy="2653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3017602"/>
            <a:ext cx="9143999" cy="19456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9" name="Google Shape;329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00200"/>
            <a:ext cx="4280300" cy="28004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30" name="Google Shape;330;p55"/>
          <p:cNvSpPr txBox="1"/>
          <p:nvPr/>
        </p:nvSpPr>
        <p:spPr>
          <a:xfrm>
            <a:off x="0" y="0"/>
            <a:ext cx="7312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4"/>
              </a:rPr>
              <a:t>https://github.com/nsg-ethz/p4-learning/tree/master/exercises/08-Simple_Routing/thrift</a:t>
            </a:r>
            <a:r>
              <a:rPr lang="en-GB"/>
              <a:t> </a:t>
            </a:r>
            <a:endParaRPr/>
          </a:p>
        </p:txBody>
      </p:sp>
      <p:pic>
        <p:nvPicPr>
          <p:cNvPr id="331" name="Google Shape;331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71050" y="1078175"/>
            <a:ext cx="3386800" cy="337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6" name="Google Shape;336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1968590"/>
            <a:ext cx="9144000" cy="31749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5" name="Google Shape;345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775" y="715475"/>
            <a:ext cx="4200525" cy="26670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46" name="Google Shape;346;p58"/>
          <p:cNvSpPr txBox="1"/>
          <p:nvPr/>
        </p:nvSpPr>
        <p:spPr>
          <a:xfrm>
            <a:off x="0" y="0"/>
            <a:ext cx="7279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4"/>
              </a:rPr>
              <a:t>https://github.com/nsg-ethz/p4-learning/tree/master/exercises/09-Traceroutable</a:t>
            </a:r>
            <a:r>
              <a:rPr lang="en-GB"/>
              <a:t> 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1" name="Google Shape;351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4597496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48171" y="1190813"/>
            <a:ext cx="4089304" cy="2761886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59"/>
          <p:cNvSpPr/>
          <p:nvPr/>
        </p:nvSpPr>
        <p:spPr>
          <a:xfrm>
            <a:off x="338750" y="2951475"/>
            <a:ext cx="2555400" cy="5631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p59"/>
          <p:cNvSpPr/>
          <p:nvPr/>
        </p:nvSpPr>
        <p:spPr>
          <a:xfrm>
            <a:off x="5363950" y="2811500"/>
            <a:ext cx="2555400" cy="5631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3" name="Google Shape;363;p61"/>
          <p:cNvPicPr preferRelativeResize="0"/>
          <p:nvPr/>
        </p:nvPicPr>
        <p:blipFill rotWithShape="1">
          <a:blip r:embed="rId3">
            <a:alphaModFix/>
          </a:blip>
          <a:srcRect b="0" l="0" r="3512" t="0"/>
          <a:stretch/>
        </p:blipFill>
        <p:spPr>
          <a:xfrm>
            <a:off x="228225" y="1311050"/>
            <a:ext cx="3510650" cy="19526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" name="Google Shape;368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700" y="141000"/>
            <a:ext cx="7715250" cy="319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8575" y="3794325"/>
            <a:ext cx="4905375" cy="77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6738" y="1349538"/>
            <a:ext cx="8010525" cy="2981325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8"/>
          <p:cNvSpPr txBox="1"/>
          <p:nvPr/>
        </p:nvSpPr>
        <p:spPr>
          <a:xfrm>
            <a:off x="373480" y="231600"/>
            <a:ext cx="844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 Leaf Sw1 </a:t>
            </a:r>
            <a:r>
              <a:rPr lang="en-GB"/>
              <a:t>ARP H2</a:t>
            </a:r>
            <a:endParaRPr/>
          </a:p>
        </p:txBody>
      </p:sp>
      <p:cxnSp>
        <p:nvCxnSpPr>
          <p:cNvPr id="89" name="Google Shape;89;p18"/>
          <p:cNvCxnSpPr/>
          <p:nvPr/>
        </p:nvCxnSpPr>
        <p:spPr>
          <a:xfrm>
            <a:off x="1817775" y="3367075"/>
            <a:ext cx="257700" cy="257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0" name="Google Shape;90;p18"/>
          <p:cNvSpPr txBox="1"/>
          <p:nvPr/>
        </p:nvSpPr>
        <p:spPr>
          <a:xfrm>
            <a:off x="0" y="4743300"/>
            <a:ext cx="914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H1 ping H2 from different network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" name="Google Shape;378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259765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79" name="Google Shape;379;p64"/>
          <p:cNvSpPr txBox="1"/>
          <p:nvPr/>
        </p:nvSpPr>
        <p:spPr>
          <a:xfrm>
            <a:off x="165500" y="2691600"/>
            <a:ext cx="623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Base p4 mininet topology configuration: workable </a:t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4" name="Google Shape;384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" y="0"/>
            <a:ext cx="879971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Google Shape;389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215925"/>
            <a:ext cx="9144000" cy="1927578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1" cy="259765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391" name="Google Shape;391;p66"/>
          <p:cNvCxnSpPr/>
          <p:nvPr/>
        </p:nvCxnSpPr>
        <p:spPr>
          <a:xfrm>
            <a:off x="1378275" y="1641225"/>
            <a:ext cx="292500" cy="184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92" name="Google Shape;392;p66"/>
          <p:cNvCxnSpPr/>
          <p:nvPr/>
        </p:nvCxnSpPr>
        <p:spPr>
          <a:xfrm flipH="1" rot="10800000">
            <a:off x="328725" y="1533025"/>
            <a:ext cx="389100" cy="184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93" name="Google Shape;393;p66"/>
          <p:cNvCxnSpPr/>
          <p:nvPr/>
        </p:nvCxnSpPr>
        <p:spPr>
          <a:xfrm rot="10800000">
            <a:off x="1173475" y="1825475"/>
            <a:ext cx="356400" cy="292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94" name="Google Shape;394;p66"/>
          <p:cNvCxnSpPr/>
          <p:nvPr/>
        </p:nvCxnSpPr>
        <p:spPr>
          <a:xfrm flipH="1">
            <a:off x="416275" y="1814475"/>
            <a:ext cx="431400" cy="206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68"/>
          <p:cNvSpPr txBox="1"/>
          <p:nvPr/>
        </p:nvSpPr>
        <p:spPr>
          <a:xfrm>
            <a:off x="78875" y="222700"/>
            <a:ext cx="7536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Testing to make a external vm as host inside p4 mininet network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8" name="Google Shape;408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22899"/>
            <a:ext cx="9104475" cy="4520600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Google Shape;409;p69"/>
          <p:cNvSpPr txBox="1"/>
          <p:nvPr/>
        </p:nvSpPr>
        <p:spPr>
          <a:xfrm>
            <a:off x="78875" y="222700"/>
            <a:ext cx="753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Default route </a:t>
            </a:r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4" name="Google Shape;414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213" y="400200"/>
            <a:ext cx="9013575" cy="2486300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70"/>
          <p:cNvSpPr txBox="1"/>
          <p:nvPr/>
        </p:nvSpPr>
        <p:spPr>
          <a:xfrm>
            <a:off x="0" y="0"/>
            <a:ext cx="623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Vm2 </a:t>
            </a:r>
            <a:r>
              <a:rPr lang="en-GB"/>
              <a:t>default</a:t>
            </a:r>
            <a:r>
              <a:rPr lang="en-GB"/>
              <a:t> config</a:t>
            </a:r>
            <a:endParaRPr/>
          </a:p>
        </p:txBody>
      </p:sp>
      <p:pic>
        <p:nvPicPr>
          <p:cNvPr id="416" name="Google Shape;416;p70"/>
          <p:cNvPicPr preferRelativeResize="0"/>
          <p:nvPr/>
        </p:nvPicPr>
        <p:blipFill rotWithShape="1">
          <a:blip r:embed="rId4">
            <a:alphaModFix/>
          </a:blip>
          <a:srcRect b="49145" l="0" r="0" t="0"/>
          <a:stretch/>
        </p:blipFill>
        <p:spPr>
          <a:xfrm>
            <a:off x="0" y="3287150"/>
            <a:ext cx="3678224" cy="1180300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p70"/>
          <p:cNvSpPr txBox="1"/>
          <p:nvPr/>
        </p:nvSpPr>
        <p:spPr>
          <a:xfrm>
            <a:off x="0" y="2967800"/>
            <a:ext cx="623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Vm1 default config</a:t>
            </a:r>
            <a:endParaRPr/>
          </a:p>
        </p:txBody>
      </p:sp>
      <p:pic>
        <p:nvPicPr>
          <p:cNvPr id="418" name="Google Shape;418;p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33525" y="2517625"/>
            <a:ext cx="4510472" cy="2571750"/>
          </a:xfrm>
          <a:prstGeom prst="rect">
            <a:avLst/>
          </a:prstGeom>
          <a:noFill/>
          <a:ln>
            <a:noFill/>
          </a:ln>
        </p:spPr>
      </p:pic>
      <p:sp>
        <p:nvSpPr>
          <p:cNvPr id="419" name="Google Shape;419;p70"/>
          <p:cNvSpPr txBox="1"/>
          <p:nvPr/>
        </p:nvSpPr>
        <p:spPr>
          <a:xfrm>
            <a:off x="3660900" y="2886500"/>
            <a:ext cx="1822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Ping test</a:t>
            </a:r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8" name="Google Shape;428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00200"/>
            <a:ext cx="5438775" cy="1247775"/>
          </a:xfrm>
          <a:prstGeom prst="rect">
            <a:avLst/>
          </a:prstGeom>
          <a:noFill/>
          <a:ln>
            <a:noFill/>
          </a:ln>
        </p:spPr>
      </p:pic>
      <p:sp>
        <p:nvSpPr>
          <p:cNvPr id="429" name="Google Shape;429;p72"/>
          <p:cNvSpPr txBox="1"/>
          <p:nvPr/>
        </p:nvSpPr>
        <p:spPr>
          <a:xfrm>
            <a:off x="0" y="0"/>
            <a:ext cx="623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Config h1 to same ip addr as vm2 </a:t>
            </a:r>
            <a:endParaRPr/>
          </a:p>
        </p:txBody>
      </p:sp>
      <p:pic>
        <p:nvPicPr>
          <p:cNvPr id="430" name="Google Shape;430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114550"/>
            <a:ext cx="310515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p72"/>
          <p:cNvSpPr txBox="1"/>
          <p:nvPr/>
        </p:nvSpPr>
        <p:spPr>
          <a:xfrm>
            <a:off x="0" y="1681163"/>
            <a:ext cx="623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Unable to ping h2 from h1</a:t>
            </a:r>
            <a:endParaRPr/>
          </a:p>
        </p:txBody>
      </p:sp>
      <p:pic>
        <p:nvPicPr>
          <p:cNvPr id="432" name="Google Shape;432;p7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91825" y="2114575"/>
            <a:ext cx="4117074" cy="1082775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p72"/>
          <p:cNvSpPr txBox="1"/>
          <p:nvPr/>
        </p:nvSpPr>
        <p:spPr>
          <a:xfrm>
            <a:off x="3291825" y="1681163"/>
            <a:ext cx="623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Vm2 did not sniff any packet sent out</a:t>
            </a:r>
            <a:endParaRPr/>
          </a:p>
        </p:txBody>
      </p:sp>
      <p:pic>
        <p:nvPicPr>
          <p:cNvPr id="434" name="Google Shape;434;p7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3038325"/>
            <a:ext cx="3524250" cy="990600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Google Shape;435;p72"/>
          <p:cNvSpPr txBox="1"/>
          <p:nvPr/>
        </p:nvSpPr>
        <p:spPr>
          <a:xfrm>
            <a:off x="0" y="2604925"/>
            <a:ext cx="310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Unable to ping vm1 from h1</a:t>
            </a:r>
            <a:endParaRPr/>
          </a:p>
        </p:txBody>
      </p:sp>
      <p:sp>
        <p:nvSpPr>
          <p:cNvPr id="436" name="Google Shape;436;p72"/>
          <p:cNvSpPr txBox="1"/>
          <p:nvPr/>
        </p:nvSpPr>
        <p:spPr>
          <a:xfrm>
            <a:off x="4897500" y="4413300"/>
            <a:ext cx="4198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Conclusion: maybe only workable within same network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6738" y="1349538"/>
            <a:ext cx="8010525" cy="2981325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9"/>
          <p:cNvSpPr txBox="1"/>
          <p:nvPr/>
        </p:nvSpPr>
        <p:spPr>
          <a:xfrm>
            <a:off x="373480" y="231600"/>
            <a:ext cx="844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H2 ARP Leaf Sw1</a:t>
            </a:r>
            <a:endParaRPr/>
          </a:p>
        </p:txBody>
      </p:sp>
      <p:cxnSp>
        <p:nvCxnSpPr>
          <p:cNvPr id="97" name="Google Shape;97;p19"/>
          <p:cNvCxnSpPr/>
          <p:nvPr/>
        </p:nvCxnSpPr>
        <p:spPr>
          <a:xfrm rot="10800000">
            <a:off x="1807150" y="3334825"/>
            <a:ext cx="236100" cy="268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8" name="Google Shape;98;p19"/>
          <p:cNvSpPr txBox="1"/>
          <p:nvPr/>
        </p:nvSpPr>
        <p:spPr>
          <a:xfrm>
            <a:off x="0" y="4743300"/>
            <a:ext cx="914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H1 ping H2 from different network</a:t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74"/>
          <p:cNvSpPr txBox="1"/>
          <p:nvPr/>
        </p:nvSpPr>
        <p:spPr>
          <a:xfrm>
            <a:off x="0" y="0"/>
            <a:ext cx="623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Vm2 default config part 2</a:t>
            </a:r>
            <a:endParaRPr/>
          </a:p>
        </p:txBody>
      </p:sp>
      <p:pic>
        <p:nvPicPr>
          <p:cNvPr id="446" name="Google Shape;446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00200"/>
            <a:ext cx="4107050" cy="1479250"/>
          </a:xfrm>
          <a:prstGeom prst="rect">
            <a:avLst/>
          </a:prstGeom>
          <a:noFill/>
          <a:ln>
            <a:noFill/>
          </a:ln>
        </p:spPr>
      </p:pic>
      <p:sp>
        <p:nvSpPr>
          <p:cNvPr id="447" name="Google Shape;447;p74"/>
          <p:cNvSpPr txBox="1"/>
          <p:nvPr/>
        </p:nvSpPr>
        <p:spPr>
          <a:xfrm>
            <a:off x="4161175" y="0"/>
            <a:ext cx="1833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Vm1 default config</a:t>
            </a:r>
            <a:endParaRPr/>
          </a:p>
        </p:txBody>
      </p:sp>
      <p:pic>
        <p:nvPicPr>
          <p:cNvPr id="448" name="Google Shape;448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23100" y="444238"/>
            <a:ext cx="4161176" cy="139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9" name="Google Shape;449;p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2371502"/>
            <a:ext cx="9144000" cy="2122297"/>
          </a:xfrm>
          <a:prstGeom prst="rect">
            <a:avLst/>
          </a:prstGeom>
          <a:noFill/>
          <a:ln>
            <a:noFill/>
          </a:ln>
        </p:spPr>
      </p:pic>
      <p:sp>
        <p:nvSpPr>
          <p:cNvPr id="450" name="Google Shape;450;p74"/>
          <p:cNvSpPr txBox="1"/>
          <p:nvPr/>
        </p:nvSpPr>
        <p:spPr>
          <a:xfrm>
            <a:off x="90475" y="1925375"/>
            <a:ext cx="514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Vm2 ping vm1</a:t>
            </a:r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5" name="Google Shape;455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775" y="414126"/>
            <a:ext cx="7190999" cy="2050075"/>
          </a:xfrm>
          <a:prstGeom prst="rect">
            <a:avLst/>
          </a:prstGeom>
          <a:noFill/>
          <a:ln>
            <a:noFill/>
          </a:ln>
        </p:spPr>
      </p:pic>
      <p:sp>
        <p:nvSpPr>
          <p:cNvPr id="456" name="Google Shape;456;p75"/>
          <p:cNvSpPr txBox="1"/>
          <p:nvPr/>
        </p:nvSpPr>
        <p:spPr>
          <a:xfrm>
            <a:off x="0" y="0"/>
            <a:ext cx="623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Config h1 to same ip addr as vm2, </a:t>
            </a:r>
            <a:r>
              <a:rPr lang="en-GB">
                <a:solidFill>
                  <a:schemeClr val="dk1"/>
                </a:solidFill>
              </a:rPr>
              <a:t>H1 unable to ping h2</a:t>
            </a:r>
            <a:endParaRPr/>
          </a:p>
        </p:txBody>
      </p:sp>
      <p:pic>
        <p:nvPicPr>
          <p:cNvPr id="457" name="Google Shape;457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892250"/>
            <a:ext cx="4527026" cy="1066250"/>
          </a:xfrm>
          <a:prstGeom prst="rect">
            <a:avLst/>
          </a:prstGeom>
          <a:noFill/>
          <a:ln>
            <a:noFill/>
          </a:ln>
        </p:spPr>
      </p:pic>
      <p:sp>
        <p:nvSpPr>
          <p:cNvPr id="458" name="Google Shape;458;p75"/>
          <p:cNvSpPr txBox="1"/>
          <p:nvPr/>
        </p:nvSpPr>
        <p:spPr>
          <a:xfrm>
            <a:off x="65775" y="2478125"/>
            <a:ext cx="3153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Vm2 did not sniff any packet sent out</a:t>
            </a:r>
            <a:endParaRPr/>
          </a:p>
        </p:txBody>
      </p:sp>
      <p:pic>
        <p:nvPicPr>
          <p:cNvPr id="459" name="Google Shape;459;p7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82045" y="3158575"/>
            <a:ext cx="4661956" cy="799925"/>
          </a:xfrm>
          <a:prstGeom prst="rect">
            <a:avLst/>
          </a:prstGeom>
          <a:noFill/>
          <a:ln>
            <a:noFill/>
          </a:ln>
        </p:spPr>
      </p:pic>
      <p:sp>
        <p:nvSpPr>
          <p:cNvPr id="460" name="Google Shape;460;p75"/>
          <p:cNvSpPr txBox="1"/>
          <p:nvPr/>
        </p:nvSpPr>
        <p:spPr>
          <a:xfrm>
            <a:off x="4657025" y="2671750"/>
            <a:ext cx="3954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H1 revert its ip addr, unable to ping vm2</a:t>
            </a:r>
            <a:endParaRPr/>
          </a:p>
        </p:txBody>
      </p:sp>
      <p:sp>
        <p:nvSpPr>
          <p:cNvPr id="461" name="Google Shape;461;p75"/>
          <p:cNvSpPr txBox="1"/>
          <p:nvPr/>
        </p:nvSpPr>
        <p:spPr>
          <a:xfrm>
            <a:off x="3793025" y="4125625"/>
            <a:ext cx="5238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Conclusion: </a:t>
            </a:r>
            <a:r>
              <a:rPr lang="en-GB">
                <a:solidFill>
                  <a:schemeClr val="dk1"/>
                </a:solidFill>
              </a:rPr>
              <a:t>suspect the routing table needs to be updated for the new ip addr of h1</a:t>
            </a:r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0" name="Google Shape;470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00200"/>
            <a:ext cx="3728050" cy="2562725"/>
          </a:xfrm>
          <a:prstGeom prst="rect">
            <a:avLst/>
          </a:prstGeom>
          <a:noFill/>
          <a:ln>
            <a:noFill/>
          </a:ln>
        </p:spPr>
      </p:pic>
      <p:sp>
        <p:nvSpPr>
          <p:cNvPr id="471" name="Google Shape;471;p77"/>
          <p:cNvSpPr txBox="1"/>
          <p:nvPr/>
        </p:nvSpPr>
        <p:spPr>
          <a:xfrm>
            <a:off x="0" y="0"/>
            <a:ext cx="1854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Ping from vm2 to h1</a:t>
            </a:r>
            <a:endParaRPr/>
          </a:p>
        </p:txBody>
      </p:sp>
      <p:pic>
        <p:nvPicPr>
          <p:cNvPr id="472" name="Google Shape;472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28050" y="400200"/>
            <a:ext cx="5285225" cy="2265104"/>
          </a:xfrm>
          <a:prstGeom prst="rect">
            <a:avLst/>
          </a:prstGeom>
          <a:noFill/>
          <a:ln>
            <a:noFill/>
          </a:ln>
        </p:spPr>
      </p:pic>
      <p:sp>
        <p:nvSpPr>
          <p:cNvPr id="473" name="Google Shape;473;p77"/>
          <p:cNvSpPr txBox="1"/>
          <p:nvPr/>
        </p:nvSpPr>
        <p:spPr>
          <a:xfrm>
            <a:off x="4018150" y="0"/>
            <a:ext cx="504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H1 did not receive any packet despite successful ping</a:t>
            </a:r>
            <a:endParaRPr/>
          </a:p>
        </p:txBody>
      </p:sp>
      <p:sp>
        <p:nvSpPr>
          <p:cNvPr id="474" name="Google Shape;474;p77"/>
          <p:cNvSpPr txBox="1"/>
          <p:nvPr/>
        </p:nvSpPr>
        <p:spPr>
          <a:xfrm>
            <a:off x="3135250" y="4667050"/>
            <a:ext cx="593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Conclusion: suspect that the adapter is not able to connect</a:t>
            </a:r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3" name="Google Shape;483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00" y="400200"/>
            <a:ext cx="8839199" cy="2983001"/>
          </a:xfrm>
          <a:prstGeom prst="rect">
            <a:avLst/>
          </a:prstGeom>
          <a:noFill/>
          <a:ln>
            <a:noFill/>
          </a:ln>
        </p:spPr>
      </p:pic>
      <p:sp>
        <p:nvSpPr>
          <p:cNvPr id="484" name="Google Shape;484;p79"/>
          <p:cNvSpPr txBox="1"/>
          <p:nvPr/>
        </p:nvSpPr>
        <p:spPr>
          <a:xfrm>
            <a:off x="76600" y="0"/>
            <a:ext cx="623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Add virtual adapter and find vm1 pid</a:t>
            </a:r>
            <a:endParaRPr/>
          </a:p>
        </p:txBody>
      </p:sp>
      <p:pic>
        <p:nvPicPr>
          <p:cNvPr id="485" name="Google Shape;485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67125" y="3719676"/>
            <a:ext cx="6076950" cy="962025"/>
          </a:xfrm>
          <a:prstGeom prst="rect">
            <a:avLst/>
          </a:prstGeom>
          <a:noFill/>
          <a:ln>
            <a:noFill/>
          </a:ln>
        </p:spPr>
      </p:pic>
      <p:sp>
        <p:nvSpPr>
          <p:cNvPr id="486" name="Google Shape;486;p79"/>
          <p:cNvSpPr txBox="1"/>
          <p:nvPr/>
        </p:nvSpPr>
        <p:spPr>
          <a:xfrm>
            <a:off x="252125" y="3719675"/>
            <a:ext cx="21657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Link a virtual adapter to vm1 and set its gateway and route</a:t>
            </a:r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" name="Google Shape;491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200" y="400200"/>
            <a:ext cx="3871497" cy="3227800"/>
          </a:xfrm>
          <a:prstGeom prst="rect">
            <a:avLst/>
          </a:prstGeom>
          <a:noFill/>
          <a:ln>
            <a:noFill/>
          </a:ln>
        </p:spPr>
      </p:pic>
      <p:sp>
        <p:nvSpPr>
          <p:cNvPr id="492" name="Google Shape;492;p80"/>
          <p:cNvSpPr txBox="1"/>
          <p:nvPr/>
        </p:nvSpPr>
        <p:spPr>
          <a:xfrm>
            <a:off x="29188" y="0"/>
            <a:ext cx="623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Vm1 is linked to the virtual adapter</a:t>
            </a:r>
            <a:endParaRPr/>
          </a:p>
        </p:txBody>
      </p:sp>
      <p:pic>
        <p:nvPicPr>
          <p:cNvPr id="493" name="Google Shape;493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28296" y="427284"/>
            <a:ext cx="4495550" cy="1458925"/>
          </a:xfrm>
          <a:prstGeom prst="rect">
            <a:avLst/>
          </a:prstGeom>
          <a:noFill/>
          <a:ln>
            <a:noFill/>
          </a:ln>
        </p:spPr>
      </p:pic>
      <p:sp>
        <p:nvSpPr>
          <p:cNvPr id="494" name="Google Shape;494;p80"/>
          <p:cNvSpPr txBox="1"/>
          <p:nvPr/>
        </p:nvSpPr>
        <p:spPr>
          <a:xfrm>
            <a:off x="4133400" y="27088"/>
            <a:ext cx="501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Add adapter to external vm be readable for all connected vm</a:t>
            </a:r>
            <a:endParaRPr/>
          </a:p>
        </p:txBody>
      </p:sp>
      <p:pic>
        <p:nvPicPr>
          <p:cNvPr id="495" name="Google Shape;495;p8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10700" y="1995301"/>
            <a:ext cx="4574774" cy="1858094"/>
          </a:xfrm>
          <a:prstGeom prst="rect">
            <a:avLst/>
          </a:prstGeom>
          <a:noFill/>
          <a:ln>
            <a:noFill/>
          </a:ln>
        </p:spPr>
      </p:pic>
      <p:pic>
        <p:nvPicPr>
          <p:cNvPr id="496" name="Google Shape;496;p8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200" y="3867150"/>
            <a:ext cx="4381500" cy="1276350"/>
          </a:xfrm>
          <a:prstGeom prst="rect">
            <a:avLst/>
          </a:prstGeom>
          <a:noFill/>
          <a:ln>
            <a:noFill/>
          </a:ln>
        </p:spPr>
      </p:pic>
      <p:sp>
        <p:nvSpPr>
          <p:cNvPr id="497" name="Google Shape;497;p80"/>
          <p:cNvSpPr txBox="1"/>
          <p:nvPr/>
        </p:nvSpPr>
        <p:spPr>
          <a:xfrm>
            <a:off x="4410700" y="3962500"/>
            <a:ext cx="3646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Test ping fails</a:t>
            </a:r>
            <a:endParaRPr/>
          </a:p>
        </p:txBody>
      </p:sp>
      <p:sp>
        <p:nvSpPr>
          <p:cNvPr id="498" name="Google Shape;498;p80"/>
          <p:cNvSpPr txBox="1"/>
          <p:nvPr/>
        </p:nvSpPr>
        <p:spPr>
          <a:xfrm>
            <a:off x="4572000" y="4362700"/>
            <a:ext cx="4555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Conclusion: maybe need other ways to connect such as namespace</a:t>
            </a:r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7" name="Google Shape;507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54325"/>
            <a:ext cx="4572000" cy="1000582"/>
          </a:xfrm>
          <a:prstGeom prst="rect">
            <a:avLst/>
          </a:prstGeom>
          <a:noFill/>
          <a:ln>
            <a:noFill/>
          </a:ln>
        </p:spPr>
      </p:pic>
      <p:sp>
        <p:nvSpPr>
          <p:cNvPr id="508" name="Google Shape;508;p82"/>
          <p:cNvSpPr txBox="1"/>
          <p:nvPr/>
        </p:nvSpPr>
        <p:spPr>
          <a:xfrm>
            <a:off x="0" y="0"/>
            <a:ext cx="9144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Create namespace, p4mininet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Same step as previous attempts except its to add config first </a:t>
            </a:r>
            <a:r>
              <a:rPr lang="en-GB"/>
              <a:t>instead of setting the link as once the link is set, its more troublesome to configure the virtual adapter inside the namespace</a:t>
            </a:r>
            <a:endParaRPr/>
          </a:p>
        </p:txBody>
      </p:sp>
      <p:pic>
        <p:nvPicPr>
          <p:cNvPr id="509" name="Google Shape;509;p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182249"/>
            <a:ext cx="3987900" cy="1188701"/>
          </a:xfrm>
          <a:prstGeom prst="rect">
            <a:avLst/>
          </a:prstGeom>
          <a:noFill/>
          <a:ln>
            <a:noFill/>
          </a:ln>
        </p:spPr>
      </p:pic>
      <p:sp>
        <p:nvSpPr>
          <p:cNvPr id="510" name="Google Shape;510;p82"/>
          <p:cNvSpPr txBox="1"/>
          <p:nvPr/>
        </p:nvSpPr>
        <p:spPr>
          <a:xfrm>
            <a:off x="0" y="1754888"/>
            <a:ext cx="2617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Virtual adapter created</a:t>
            </a:r>
            <a:endParaRPr/>
          </a:p>
        </p:txBody>
      </p:sp>
      <p:pic>
        <p:nvPicPr>
          <p:cNvPr id="511" name="Google Shape;511;p8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3398101"/>
            <a:ext cx="3377850" cy="31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" name="Google Shape;512;p8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10621" y="1415396"/>
            <a:ext cx="4494775" cy="1752875"/>
          </a:xfrm>
          <a:prstGeom prst="rect">
            <a:avLst/>
          </a:prstGeom>
          <a:noFill/>
          <a:ln>
            <a:noFill/>
          </a:ln>
        </p:spPr>
      </p:pic>
      <p:sp>
        <p:nvSpPr>
          <p:cNvPr id="513" name="Google Shape;513;p82"/>
          <p:cNvSpPr txBox="1"/>
          <p:nvPr/>
        </p:nvSpPr>
        <p:spPr>
          <a:xfrm>
            <a:off x="4998050" y="831300"/>
            <a:ext cx="3987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Add adapter to external vm be readable for all connected vm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514" name="Google Shape;514;p8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027899" y="3230526"/>
            <a:ext cx="5116099" cy="123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6738" y="1349538"/>
            <a:ext cx="8010525" cy="2981325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20"/>
          <p:cNvSpPr txBox="1"/>
          <p:nvPr/>
        </p:nvSpPr>
        <p:spPr>
          <a:xfrm>
            <a:off x="373480" y="231600"/>
            <a:ext cx="844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H1 ICMP Leaf Sw1</a:t>
            </a:r>
            <a:endParaRPr/>
          </a:p>
        </p:txBody>
      </p:sp>
      <p:cxnSp>
        <p:nvCxnSpPr>
          <p:cNvPr id="105" name="Google Shape;105;p20"/>
          <p:cNvCxnSpPr/>
          <p:nvPr/>
        </p:nvCxnSpPr>
        <p:spPr>
          <a:xfrm flipH="1" rot="10800000">
            <a:off x="894300" y="3205875"/>
            <a:ext cx="397200" cy="333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6" name="Google Shape;106;p20"/>
          <p:cNvSpPr txBox="1"/>
          <p:nvPr/>
        </p:nvSpPr>
        <p:spPr>
          <a:xfrm>
            <a:off x="0" y="4743300"/>
            <a:ext cx="914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H1 ping H2 from different network</a:t>
            </a:r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9" name="Google Shape;519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06325"/>
            <a:ext cx="6001574" cy="2791625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Google Shape;520;p83"/>
          <p:cNvSpPr txBox="1"/>
          <p:nvPr/>
        </p:nvSpPr>
        <p:spPr>
          <a:xfrm>
            <a:off x="0" y="106125"/>
            <a:ext cx="623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Vm1 pings its external vm</a:t>
            </a:r>
            <a:endParaRPr/>
          </a:p>
        </p:txBody>
      </p:sp>
      <p:pic>
        <p:nvPicPr>
          <p:cNvPr id="521" name="Google Shape;521;p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21" y="3698853"/>
            <a:ext cx="6237300" cy="1444644"/>
          </a:xfrm>
          <a:prstGeom prst="rect">
            <a:avLst/>
          </a:prstGeom>
          <a:noFill/>
          <a:ln>
            <a:noFill/>
          </a:ln>
        </p:spPr>
      </p:pic>
      <p:sp>
        <p:nvSpPr>
          <p:cNvPr id="522" name="Google Shape;522;p83"/>
          <p:cNvSpPr txBox="1"/>
          <p:nvPr/>
        </p:nvSpPr>
        <p:spPr>
          <a:xfrm>
            <a:off x="0" y="3297950"/>
            <a:ext cx="4886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External vm does not receive any packet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23" name="Google Shape;523;p83"/>
          <p:cNvSpPr txBox="1"/>
          <p:nvPr/>
        </p:nvSpPr>
        <p:spPr>
          <a:xfrm>
            <a:off x="143850" y="4684025"/>
            <a:ext cx="1567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Conclusion: fails</a:t>
            </a:r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84"/>
          <p:cNvSpPr/>
          <p:nvPr/>
        </p:nvSpPr>
        <p:spPr>
          <a:xfrm>
            <a:off x="1249125" y="2220225"/>
            <a:ext cx="995425" cy="703050"/>
          </a:xfrm>
          <a:prstGeom prst="flowChartProcess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P4 mininet host VM</a:t>
            </a:r>
            <a:endParaRPr/>
          </a:p>
        </p:txBody>
      </p:sp>
      <p:sp>
        <p:nvSpPr>
          <p:cNvPr id="529" name="Google Shape;529;p84"/>
          <p:cNvSpPr/>
          <p:nvPr/>
        </p:nvSpPr>
        <p:spPr>
          <a:xfrm>
            <a:off x="7140600" y="2150975"/>
            <a:ext cx="724700" cy="703050"/>
          </a:xfrm>
          <a:prstGeom prst="flowChartProcess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VM1</a:t>
            </a:r>
            <a:endParaRPr/>
          </a:p>
        </p:txBody>
      </p:sp>
      <p:sp>
        <p:nvSpPr>
          <p:cNvPr id="530" name="Google Shape;530;p84"/>
          <p:cNvSpPr/>
          <p:nvPr/>
        </p:nvSpPr>
        <p:spPr>
          <a:xfrm>
            <a:off x="3327400" y="1316375"/>
            <a:ext cx="2674625" cy="477250"/>
          </a:xfrm>
          <a:prstGeom prst="flowChartProcess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NAT</a:t>
            </a:r>
            <a:endParaRPr/>
          </a:p>
        </p:txBody>
      </p:sp>
      <p:cxnSp>
        <p:nvCxnSpPr>
          <p:cNvPr id="531" name="Google Shape;531;p84"/>
          <p:cNvCxnSpPr/>
          <p:nvPr/>
        </p:nvCxnSpPr>
        <p:spPr>
          <a:xfrm flipH="1" rot="10800000">
            <a:off x="2266200" y="1814575"/>
            <a:ext cx="1083000" cy="378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2" name="Google Shape;532;p84"/>
          <p:cNvCxnSpPr>
            <a:endCxn id="533" idx="1"/>
          </p:cNvCxnSpPr>
          <p:nvPr/>
        </p:nvCxnSpPr>
        <p:spPr>
          <a:xfrm flipH="1" rot="10800000">
            <a:off x="2255488" y="590938"/>
            <a:ext cx="498000" cy="1624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3" name="Google Shape;533;p84"/>
          <p:cNvSpPr/>
          <p:nvPr/>
        </p:nvSpPr>
        <p:spPr>
          <a:xfrm>
            <a:off x="2753488" y="309400"/>
            <a:ext cx="3822450" cy="563075"/>
          </a:xfrm>
          <a:prstGeom prst="flowChartProcess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NAMESPACE</a:t>
            </a:r>
            <a:endParaRPr/>
          </a:p>
        </p:txBody>
      </p:sp>
      <p:cxnSp>
        <p:nvCxnSpPr>
          <p:cNvPr id="534" name="Google Shape;534;p84"/>
          <p:cNvCxnSpPr/>
          <p:nvPr/>
        </p:nvCxnSpPr>
        <p:spPr>
          <a:xfrm rot="10800000">
            <a:off x="6575925" y="872375"/>
            <a:ext cx="573900" cy="1245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5" name="Google Shape;535;p84"/>
          <p:cNvCxnSpPr/>
          <p:nvPr/>
        </p:nvCxnSpPr>
        <p:spPr>
          <a:xfrm rot="10800000">
            <a:off x="6002075" y="1814500"/>
            <a:ext cx="1169400" cy="346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6" name="Google Shape;536;p84"/>
          <p:cNvSpPr txBox="1"/>
          <p:nvPr/>
        </p:nvSpPr>
        <p:spPr>
          <a:xfrm>
            <a:off x="176325" y="3417100"/>
            <a:ext cx="7406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Visual attempt to use namespace </a:t>
            </a:r>
            <a:r>
              <a:rPr lang="en-GB"/>
              <a:t>with virtual adapter to connect the 2 vm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6738" y="1349538"/>
            <a:ext cx="8010525" cy="2981325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21"/>
          <p:cNvSpPr txBox="1"/>
          <p:nvPr/>
        </p:nvSpPr>
        <p:spPr>
          <a:xfrm>
            <a:off x="373480" y="231600"/>
            <a:ext cx="844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Leaf Sw1 </a:t>
            </a:r>
            <a:r>
              <a:rPr lang="en-GB"/>
              <a:t>ICMP H2</a:t>
            </a:r>
            <a:endParaRPr/>
          </a:p>
        </p:txBody>
      </p:sp>
      <p:cxnSp>
        <p:nvCxnSpPr>
          <p:cNvPr id="113" name="Google Shape;113;p21"/>
          <p:cNvCxnSpPr/>
          <p:nvPr/>
        </p:nvCxnSpPr>
        <p:spPr>
          <a:xfrm>
            <a:off x="1817775" y="3367075"/>
            <a:ext cx="257700" cy="257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4" name="Google Shape;114;p21"/>
          <p:cNvSpPr txBox="1"/>
          <p:nvPr/>
        </p:nvSpPr>
        <p:spPr>
          <a:xfrm>
            <a:off x="0" y="4743300"/>
            <a:ext cx="914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H1 ping H2 from different network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6738" y="1349538"/>
            <a:ext cx="8010525" cy="2981325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2"/>
          <p:cNvSpPr txBox="1"/>
          <p:nvPr/>
        </p:nvSpPr>
        <p:spPr>
          <a:xfrm>
            <a:off x="373480" y="231600"/>
            <a:ext cx="844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H2 ICMP Leaf Sw1</a:t>
            </a:r>
            <a:endParaRPr/>
          </a:p>
        </p:txBody>
      </p:sp>
      <p:cxnSp>
        <p:nvCxnSpPr>
          <p:cNvPr id="121" name="Google Shape;121;p22"/>
          <p:cNvCxnSpPr/>
          <p:nvPr/>
        </p:nvCxnSpPr>
        <p:spPr>
          <a:xfrm rot="10800000">
            <a:off x="1807150" y="3334825"/>
            <a:ext cx="236100" cy="268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2" name="Google Shape;122;p22"/>
          <p:cNvSpPr txBox="1"/>
          <p:nvPr/>
        </p:nvSpPr>
        <p:spPr>
          <a:xfrm>
            <a:off x="0" y="4743300"/>
            <a:ext cx="914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H1 ping H2 from different network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